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9" r:id="rId3"/>
    <p:sldId id="290" r:id="rId4"/>
    <p:sldId id="289" r:id="rId5"/>
    <p:sldId id="291" r:id="rId6"/>
    <p:sldId id="292" r:id="rId7"/>
    <p:sldId id="305" r:id="rId8"/>
    <p:sldId id="297" r:id="rId9"/>
    <p:sldId id="299" r:id="rId10"/>
    <p:sldId id="300" r:id="rId11"/>
    <p:sldId id="296" r:id="rId12"/>
    <p:sldId id="294" r:id="rId13"/>
    <p:sldId id="302" r:id="rId14"/>
    <p:sldId id="301" r:id="rId15"/>
    <p:sldId id="308" r:id="rId16"/>
    <p:sldId id="309" r:id="rId17"/>
    <p:sldId id="295" r:id="rId18"/>
    <p:sldId id="306" r:id="rId19"/>
    <p:sldId id="304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0D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8795" autoAdjust="0"/>
  </p:normalViewPr>
  <p:slideViewPr>
    <p:cSldViewPr snapToGrid="0" snapToObjects="1">
      <p:cViewPr varScale="1">
        <p:scale>
          <a:sx n="116" d="100"/>
          <a:sy n="116" d="100"/>
        </p:scale>
        <p:origin x="-1480" y="-11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7" d="100"/>
          <a:sy n="47" d="100"/>
        </p:scale>
        <p:origin x="-197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Relationship Id="rId2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C9CBEFF7-DCB0-2847-9711-6BA89F485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52442F45-57E4-644D-B5F1-B3B3A1964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C1CA05-9B08-424E-8B1B-77CAFC3BABFC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The lecture</a:t>
            </a:r>
            <a:r>
              <a:rPr lang="en-GB" baseline="0" dirty="0" smtClean="0"/>
              <a:t> slides here were presented by Jonathan Peirce to:</a:t>
            </a:r>
          </a:p>
          <a:p>
            <a:pPr eaLnBrk="1" hangingPunct="1"/>
            <a:r>
              <a:rPr lang="en-GB" baseline="0" dirty="0" smtClean="0"/>
              <a:t>British Psychological Society: Maths and Statistics and Computing </a:t>
            </a:r>
            <a:r>
              <a:rPr lang="en-GB" baseline="0" dirty="0" err="1" smtClean="0"/>
              <a:t>Secti</a:t>
            </a:r>
            <a:r>
              <a:rPr lang="en-US" baseline="0" dirty="0" smtClean="0"/>
              <a:t>on</a:t>
            </a:r>
            <a:r>
              <a:rPr lang="en-GB" baseline="0" dirty="0" smtClean="0"/>
              <a:t> meeting workshop</a:t>
            </a:r>
          </a:p>
          <a:p>
            <a:pPr eaLnBrk="1" hangingPunct="1"/>
            <a:r>
              <a:rPr lang="en-GB" baseline="0" dirty="0" smtClean="0"/>
              <a:t>on 13 Dec 2010</a:t>
            </a:r>
          </a:p>
          <a:p>
            <a:pPr eaLnBrk="1" hangingPunct="1"/>
            <a:endParaRPr lang="en-GB" baseline="0" dirty="0" smtClean="0"/>
          </a:p>
          <a:p>
            <a:pPr eaLnBrk="1" hangingPunct="1"/>
            <a:r>
              <a:rPr lang="en-GB" baseline="0" dirty="0" smtClean="0"/>
              <a:t>The slides are provided under a Creative Commons license. Please feel free to reproduce and distribute as needed for your own use.</a:t>
            </a:r>
          </a:p>
          <a:p>
            <a:pPr eaLnBrk="1" hangingPunct="1"/>
            <a:r>
              <a:rPr lang="en-GB" baseline="0" dirty="0" smtClean="0"/>
              <a:t>For further information and documentation for the software please see the website http://</a:t>
            </a:r>
            <a:r>
              <a:rPr lang="en-GB" baseline="0" dirty="0" err="1" smtClean="0"/>
              <a:t>www.psychopy.org</a:t>
            </a:r>
            <a:endParaRPr lang="en-GB" baseline="0" dirty="0" smtClean="0"/>
          </a:p>
          <a:p>
            <a:pPr eaLnBrk="1" hangingPunct="1"/>
            <a:endParaRPr lang="en-GB" baseline="0" dirty="0" smtClean="0"/>
          </a:p>
          <a:p>
            <a:pPr eaLnBrk="1" hangingPunct="1"/>
            <a:r>
              <a:rPr lang="en-GB" baseline="0" dirty="0" smtClean="0"/>
              <a:t>Jon Peirce</a:t>
            </a:r>
          </a:p>
          <a:p>
            <a:pPr eaLnBrk="1" hangingPunct="1"/>
            <a:r>
              <a:rPr lang="en-GB" baseline="0" dirty="0" smtClean="0"/>
              <a:t>http://</a:t>
            </a:r>
            <a:r>
              <a:rPr lang="en-GB" baseline="0" smtClean="0"/>
              <a:t>www.peirce.org.uk</a:t>
            </a:r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5F788A-2919-3D4A-A863-28830F8EA856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Here I typically show the Coder view</a:t>
            </a:r>
            <a:r>
              <a:rPr lang="en-GB" baseline="0" dirty="0" smtClean="0"/>
              <a:t> and briefly run a few demos like:</a:t>
            </a:r>
          </a:p>
          <a:p>
            <a:r>
              <a:rPr lang="en-GB" baseline="0" dirty="0" smtClean="0"/>
              <a:t>	- mouse (to show the advantage of stimuli drawn on-the-fly)</a:t>
            </a:r>
          </a:p>
          <a:p>
            <a:r>
              <a:rPr lang="en-GB" baseline="0" dirty="0" smtClean="0"/>
              <a:t>	- movie</a:t>
            </a:r>
          </a:p>
          <a:p>
            <a:r>
              <a:rPr lang="en-GB" baseline="0" dirty="0" smtClean="0"/>
              <a:t>	- dots</a:t>
            </a:r>
          </a:p>
          <a:p>
            <a:r>
              <a:rPr lang="en-GB" baseline="0" dirty="0" smtClean="0"/>
              <a:t>	- text</a:t>
            </a:r>
          </a:p>
          <a:p>
            <a:r>
              <a:rPr lang="en-GB" baseline="0" dirty="0" smtClean="0"/>
              <a:t>	- images</a:t>
            </a:r>
          </a:p>
          <a:p>
            <a:r>
              <a:rPr lang="en-GB" baseline="0" dirty="0" smtClean="0"/>
              <a:t>These just show the sort of variety of stimuli that are possible.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442F45-57E4-644D-B5F1-B3B3A19646F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Here I build the </a:t>
            </a:r>
            <a:r>
              <a:rPr lang="en-GB" dirty="0" err="1" smtClean="0"/>
              <a:t>Stroop</a:t>
            </a:r>
            <a:r>
              <a:rPr lang="en-GB" dirty="0" smtClean="0"/>
              <a:t> task from scratch in the lecture. The completed experiment is available from</a:t>
            </a:r>
            <a:r>
              <a:rPr lang="en-GB" baseline="0" dirty="0" smtClean="0"/>
              <a:t> the demos menu in the Builder view.</a:t>
            </a:r>
          </a:p>
          <a:p>
            <a:r>
              <a:rPr lang="en-GB" baseline="0" dirty="0" smtClean="0"/>
              <a:t>Other users of this material may prefer simply to open that demo experiment and go through the various parts:</a:t>
            </a:r>
          </a:p>
          <a:p>
            <a:r>
              <a:rPr lang="en-GB" baseline="0" dirty="0" smtClean="0"/>
              <a:t>	the experiment settings dialog</a:t>
            </a:r>
          </a:p>
          <a:p>
            <a:r>
              <a:rPr lang="en-GB" baseline="0" dirty="0" smtClean="0"/>
              <a:t>	the Excel file of trial types</a:t>
            </a:r>
          </a:p>
          <a:p>
            <a:r>
              <a:rPr lang="en-GB" baseline="0" dirty="0" smtClean="0"/>
              <a:t>	the Flow</a:t>
            </a:r>
          </a:p>
          <a:p>
            <a:r>
              <a:rPr lang="en-GB" baseline="0" dirty="0" smtClean="0"/>
              <a:t>	the Routines</a:t>
            </a:r>
          </a:p>
          <a:p>
            <a:r>
              <a:rPr lang="en-GB" baseline="0" dirty="0" smtClean="0"/>
              <a:t>	the Components in each Routine</a:t>
            </a:r>
          </a:p>
          <a:p>
            <a:r>
              <a:rPr lang="en-GB" baseline="0" dirty="0" smtClean="0"/>
              <a:t>	the way that Components interact with variables using $</a:t>
            </a:r>
            <a:r>
              <a:rPr lang="en-GB" baseline="0" dirty="0" err="1" smtClean="0"/>
              <a:t>varName</a:t>
            </a:r>
            <a:endParaRPr lang="en-GB" baseline="0" dirty="0" smtClean="0"/>
          </a:p>
          <a:p>
            <a:r>
              <a:rPr lang="en-GB" baseline="0" dirty="0" smtClean="0"/>
              <a:t>	the importance of no duplicate names and no spaces </a:t>
            </a:r>
            <a:r>
              <a:rPr lang="en-GB" baseline="0" smtClean="0"/>
              <a:t>in variables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442F45-57E4-644D-B5F1-B3B3A19646F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733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953000"/>
            <a:ext cx="6400800" cy="1219200"/>
          </a:xfrm>
        </p:spPr>
        <p:txBody>
          <a:bodyPr/>
          <a:lstStyle>
            <a:lvl1pPr marL="0" indent="0" algn="r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C5B8-6B38-FE4E-A7A8-FD14D0ACA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312B9-892C-2F4C-8985-1AB7E5CDC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057400" cy="5867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54522-EA14-F74D-9305-E6972635E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10FDD-E563-EE4C-ACB0-EC5E20CEA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9C37E-45E5-2548-846F-2F13C4EE8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DC052-D4D5-B04B-8481-398B0DD4E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B9050-7E7D-5C43-B8B9-3A1CA4122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114E5-6ACD-F445-B2E4-258D9ADF9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99CDD-B4DA-0445-9337-3C349AE67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1D7A5-B887-F049-8399-7EA9EE513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07658-8991-464B-AA44-C6A68D662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1400" y="228600"/>
            <a:ext cx="533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3C988C8-ABAF-F344-8A6E-FA064BAC5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psychopySplash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82563" y="217488"/>
            <a:ext cx="3144837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66825" y="1154113"/>
            <a:ext cx="1885950" cy="279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ill Sans MT" charset="-18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2500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ヒラギノ角ゴ Pro W3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ヒラギノ角ゴ Pro W3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ヒラギノ角ゴ Pro W3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135438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Dr. Jonathan </a:t>
            </a:r>
            <a:r>
              <a:rPr lang="en-US" dirty="0"/>
              <a:t>Peirce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5060950"/>
            <a:ext cx="6400800" cy="1219200"/>
          </a:xfrm>
        </p:spPr>
        <p:txBody>
          <a:bodyPr/>
          <a:lstStyle/>
          <a:p>
            <a:pPr eaLnBrk="1" hangingPunct="1"/>
            <a:r>
              <a:rPr lang="en-US"/>
              <a:t>Nottingham Visual Neuroscience</a:t>
            </a:r>
            <a:br>
              <a:rPr lang="en-US"/>
            </a:br>
            <a:r>
              <a:rPr lang="en-US"/>
              <a:t>School of Psychology</a:t>
            </a:r>
            <a:br>
              <a:rPr lang="en-US"/>
            </a:br>
            <a:r>
              <a:rPr lang="en-US"/>
              <a:t>University of Nottingham</a:t>
            </a:r>
          </a:p>
        </p:txBody>
      </p:sp>
      <p:pic>
        <p:nvPicPr>
          <p:cNvPr id="15364" name="Picture 6" descr="psychopySplash1.5Larg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100" y="219075"/>
            <a:ext cx="85598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6671934" y="219075"/>
            <a:ext cx="2179966" cy="7195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Picture 4" descr="un_tf_cmyk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035800" y="219075"/>
            <a:ext cx="1816100" cy="54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 2</a:t>
            </a:r>
            <a:endParaRPr lang="en-GB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latin typeface="Monotype Corsiva" charset="0"/>
                <a:ea typeface="Monotype Corsiva" charset="0"/>
                <a:cs typeface="Monotype Corsiva" charset="0"/>
              </a:rPr>
              <a:t>PsychoPy </a:t>
            </a:r>
            <a:r>
              <a:rPr lang="en-US" dirty="0" smtClean="0"/>
              <a:t>Builder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Strengths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i="1" dirty="0" smtClean="0"/>
              <a:t>flexible/powerful </a:t>
            </a:r>
            <a:r>
              <a:rPr lang="en-US" dirty="0" smtClean="0"/>
              <a:t>than </a:t>
            </a:r>
            <a:r>
              <a:rPr lang="en-US" dirty="0" err="1" smtClean="0"/>
              <a:t>e</a:t>
            </a:r>
            <a:r>
              <a:rPr lang="en-US" dirty="0" smtClean="0"/>
              <a:t>-Prime</a:t>
            </a:r>
          </a:p>
          <a:p>
            <a:pPr lvl="1"/>
            <a:r>
              <a:rPr lang="en-US" dirty="0" smtClean="0"/>
              <a:t>Real-time dynamic stimuli</a:t>
            </a:r>
          </a:p>
          <a:p>
            <a:pPr lvl="1"/>
            <a:r>
              <a:rPr lang="en-US" dirty="0" smtClean="0"/>
              <a:t>Variety of units and monitor calibration</a:t>
            </a:r>
          </a:p>
          <a:p>
            <a:r>
              <a:rPr lang="en-US" dirty="0" smtClean="0"/>
              <a:t>More </a:t>
            </a:r>
            <a:r>
              <a:rPr lang="en-US" i="1" dirty="0" smtClean="0"/>
              <a:t>intuitive </a:t>
            </a:r>
            <a:r>
              <a:rPr lang="en-US" dirty="0" smtClean="0"/>
              <a:t>that </a:t>
            </a:r>
            <a:r>
              <a:rPr lang="en-US" dirty="0" err="1" smtClean="0"/>
              <a:t>e</a:t>
            </a:r>
            <a:r>
              <a:rPr lang="en-US" dirty="0" smtClean="0"/>
              <a:t>-Prime</a:t>
            </a:r>
            <a:endParaRPr lang="en-US" sz="1800" dirty="0" smtClean="0"/>
          </a:p>
          <a:p>
            <a:r>
              <a:rPr lang="en-US" dirty="0" smtClean="0"/>
              <a:t>Runs on any platform</a:t>
            </a:r>
          </a:p>
          <a:p>
            <a:r>
              <a:rPr lang="en-US" dirty="0" smtClean="0"/>
              <a:t>Totally free and open source – can be adapted by the user</a:t>
            </a:r>
          </a:p>
          <a:p>
            <a:r>
              <a:rPr lang="en-US" dirty="0" smtClean="0"/>
              <a:t>Introduces people to Python?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needed now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components (e.g. parallel ports, rating scale…) in the Builder</a:t>
            </a:r>
          </a:p>
          <a:p>
            <a:r>
              <a:rPr lang="en-US" dirty="0" smtClean="0"/>
              <a:t>Context-sensitive suggestions for parameters</a:t>
            </a:r>
          </a:p>
          <a:p>
            <a:r>
              <a:rPr lang="en-US" dirty="0" smtClean="0"/>
              <a:t>Check for errors in parameters and names</a:t>
            </a:r>
          </a:p>
          <a:p>
            <a:r>
              <a:rPr lang="en-US" dirty="0" smtClean="0"/>
              <a:t>Automated log files (nearly done)</a:t>
            </a:r>
          </a:p>
          <a:p>
            <a:r>
              <a:rPr lang="en-US" dirty="0" smtClean="0"/>
              <a:t>A website for user-contributed experiments/stimuli</a:t>
            </a:r>
          </a:p>
          <a:p>
            <a:r>
              <a:rPr lang="en-US" dirty="0" smtClean="0"/>
              <a:t>Other suggestions…?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Potential weaknesses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PsychoPy</a:t>
            </a:r>
            <a:r>
              <a:rPr lang="en-US" dirty="0" smtClean="0"/>
              <a:t> does require a reasonable graphics card (avoid Intel integrated graphics)</a:t>
            </a:r>
          </a:p>
          <a:p>
            <a:r>
              <a:rPr lang="en-US" dirty="0" smtClean="0"/>
              <a:t>I’m just one (non-professional) programmer</a:t>
            </a:r>
          </a:p>
          <a:p>
            <a:r>
              <a:rPr lang="en-US" dirty="0" smtClean="0"/>
              <a:t>There </a:t>
            </a:r>
            <a:r>
              <a:rPr lang="en-US" b="1" dirty="0" smtClean="0"/>
              <a:t>are</a:t>
            </a:r>
            <a:r>
              <a:rPr lang="en-US" dirty="0" smtClean="0"/>
              <a:t> bugs</a:t>
            </a:r>
          </a:p>
          <a:p>
            <a:r>
              <a:rPr lang="en-US" dirty="0" smtClean="0"/>
              <a:t>It’s hard to support all hardware and operating systems</a:t>
            </a:r>
          </a:p>
          <a:p>
            <a:r>
              <a:rPr lang="en-US" dirty="0" smtClean="0"/>
              <a:t>Things still sometimes change in </a:t>
            </a:r>
            <a:r>
              <a:rPr lang="en-US" dirty="0" err="1" smtClean="0"/>
              <a:t>PsychoPy</a:t>
            </a:r>
            <a:r>
              <a:rPr lang="en-US" dirty="0" smtClean="0"/>
              <a:t> (</a:t>
            </a:r>
            <a:r>
              <a:rPr lang="en-US" dirty="0" err="1" smtClean="0"/>
              <a:t>e</a:t>
            </a:r>
            <a:r>
              <a:rPr lang="en-US" dirty="0" smtClean="0"/>
              <a:t>-Prime has barely changed in years)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85800" y="2368550"/>
            <a:ext cx="7772400" cy="3727450"/>
          </a:xfrm>
        </p:spPr>
        <p:txBody>
          <a:bodyPr/>
          <a:lstStyle/>
          <a:p>
            <a:r>
              <a:rPr lang="en-US" smtClean="0"/>
              <a:t>The huge Python community</a:t>
            </a:r>
          </a:p>
          <a:p>
            <a:r>
              <a:rPr lang="en-US" smtClean="0"/>
              <a:t>Various ‘early adopters’</a:t>
            </a:r>
          </a:p>
          <a:p>
            <a:r>
              <a:rPr lang="en-US" smtClean="0"/>
              <a:t>Recent help from other contributing users;</a:t>
            </a:r>
            <a:br>
              <a:rPr lang="en-US" smtClean="0"/>
            </a:br>
            <a:r>
              <a:rPr lang="en-US" smtClean="0"/>
              <a:t>Yaroslav Halchenko </a:t>
            </a:r>
            <a:r>
              <a:rPr lang="en-US" sz="1200" smtClean="0"/>
              <a:t>(postdoc with James Haxby at Dartmouth College)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Jeremy Gray </a:t>
            </a:r>
            <a:r>
              <a:rPr lang="en-US" sz="1200" smtClean="0"/>
              <a:t>(Asst Prof at Yale)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your own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Create an Excel 2007 file with your conditions</a:t>
            </a:r>
          </a:p>
          <a:p>
            <a:pPr marL="1314450" lvl="2" indent="-457200">
              <a:buFont typeface="Arial"/>
              <a:buChar char="•"/>
            </a:pPr>
            <a:r>
              <a:rPr lang="en-US" dirty="0" smtClean="0"/>
              <a:t>one row per condition</a:t>
            </a:r>
          </a:p>
          <a:p>
            <a:pPr marL="1314450" lvl="2" indent="-457200">
              <a:buFont typeface="Arial"/>
              <a:buChar char="•"/>
            </a:pPr>
            <a:r>
              <a:rPr lang="en-US" dirty="0" smtClean="0"/>
              <a:t>one </a:t>
            </a:r>
            <a:r>
              <a:rPr lang="en-US" dirty="0" err="1" smtClean="0"/>
              <a:t>col</a:t>
            </a:r>
            <a:r>
              <a:rPr lang="en-US" dirty="0" smtClean="0"/>
              <a:t> per variable, </a:t>
            </a:r>
            <a:r>
              <a:rPr lang="en-US" b="1" dirty="0" smtClean="0"/>
              <a:t>no spaces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Alter your Experiment Settings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Create your Routines with &gt;Experiment&gt;New Routine (one to describe a trial is already created by default)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Add Components to your Routines</a:t>
            </a:r>
          </a:p>
          <a:p>
            <a:pPr marL="1314450" lvl="2" indent="-457200">
              <a:buFont typeface="Arial"/>
              <a:buChar char="•"/>
            </a:pPr>
            <a:r>
              <a:rPr lang="en-US" dirty="0" smtClean="0"/>
              <a:t>$ indicates a variable name (or python code)</a:t>
            </a:r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Add the Routines to the Flow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When I try to import my conditions file there’s no message about the conditions/parameters</a:t>
            </a:r>
          </a:p>
          <a:p>
            <a:pPr lvl="1"/>
            <a:r>
              <a:rPr lang="en-US" sz="1600" dirty="0" smtClean="0"/>
              <a:t>Are there spaces in any of your parameter names?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When I hit </a:t>
            </a:r>
            <a:r>
              <a:rPr lang="en-US" sz="1600" i="1" dirty="0" smtClean="0">
                <a:solidFill>
                  <a:srgbClr val="FF0000"/>
                </a:solidFill>
              </a:rPr>
              <a:t>run </a:t>
            </a:r>
            <a:r>
              <a:rPr lang="en-US" sz="1600" dirty="0" smtClean="0">
                <a:solidFill>
                  <a:srgbClr val="FF0000"/>
                </a:solidFill>
              </a:rPr>
              <a:t>nothing happens</a:t>
            </a:r>
          </a:p>
          <a:p>
            <a:pPr lvl="1"/>
            <a:r>
              <a:rPr lang="en-US" sz="1600" dirty="0" smtClean="0"/>
              <a:t>Bring up the Coder view and check the Output panel for error messages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The stimulus isn’t changing between trials</a:t>
            </a:r>
          </a:p>
          <a:p>
            <a:pPr lvl="1"/>
            <a:r>
              <a:rPr lang="en-US" sz="1600" dirty="0" smtClean="0"/>
              <a:t>Set the parameter to update “Each repeat” of the Routine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 get a syntax error</a:t>
            </a:r>
          </a:p>
          <a:p>
            <a:pPr lvl="1"/>
            <a:r>
              <a:rPr lang="en-US" sz="1600" dirty="0" smtClean="0"/>
              <a:t>Did you use a space/punctuation in a name?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 get an error about my object not having attribute </a:t>
            </a:r>
            <a:r>
              <a:rPr lang="en-US" sz="1600" dirty="0" err="1" smtClean="0">
                <a:solidFill>
                  <a:srgbClr val="FF0000"/>
                </a:solidFill>
              </a:rPr>
              <a:t>xxxx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Did you use one name for two different things?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 get a warning message</a:t>
            </a:r>
          </a:p>
          <a:p>
            <a:pPr lvl="1"/>
            <a:r>
              <a:rPr lang="en-US" sz="1600" dirty="0" smtClean="0"/>
              <a:t>Read it and try to understand it, but it might not be the end of the world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PsychoPy</a:t>
            </a:r>
            <a:r>
              <a:rPr lang="en-US" dirty="0" smtClean="0"/>
              <a:t> can output data as: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Excel 2007 (</a:t>
            </a:r>
            <a:r>
              <a:rPr lang="en-US" dirty="0" err="1" smtClean="0"/>
              <a:t>xlsx</a:t>
            </a:r>
            <a:r>
              <a:rPr lang="en-US" dirty="0" smtClean="0"/>
              <a:t>) files: data </a:t>
            </a:r>
            <a:r>
              <a:rPr lang="en-US" dirty="0" err="1" smtClean="0"/>
              <a:t>organised</a:t>
            </a:r>
            <a:r>
              <a:rPr lang="en-US" dirty="0" smtClean="0"/>
              <a:t> by condition</a:t>
            </a:r>
          </a:p>
          <a:p>
            <a:pPr lvl="1">
              <a:buFont typeface="Arial"/>
              <a:buChar char="•"/>
            </a:pPr>
            <a:r>
              <a:rPr lang="en-US" dirty="0" err="1" smtClean="0"/>
              <a:t>csv/dlm</a:t>
            </a:r>
            <a:r>
              <a:rPr lang="en-US" dirty="0" smtClean="0"/>
              <a:t> text files: data </a:t>
            </a:r>
            <a:r>
              <a:rPr lang="en-US" dirty="0" err="1" smtClean="0"/>
              <a:t>organised</a:t>
            </a:r>
            <a:r>
              <a:rPr lang="en-US" dirty="0" smtClean="0"/>
              <a:t> by condition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binary python files (</a:t>
            </a:r>
            <a:r>
              <a:rPr lang="en-US" dirty="0" err="1" smtClean="0"/>
              <a:t>psydat</a:t>
            </a:r>
            <a:r>
              <a:rPr lang="en-US" dirty="0" smtClean="0"/>
              <a:t>): for analysis by python scripts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log files: chronological output of various data, including warnings and errors (the automated files are still in development)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page and user mailing list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993" y="990600"/>
            <a:ext cx="7436013" cy="54418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Overview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32038"/>
            <a:ext cx="7772400" cy="3763962"/>
          </a:xfrm>
        </p:spPr>
        <p:txBody>
          <a:bodyPr/>
          <a:lstStyle/>
          <a:p>
            <a:pPr eaLnBrk="1" hangingPunct="1"/>
            <a:r>
              <a:rPr lang="en-GB" dirty="0" smtClean="0"/>
              <a:t>What’s the point?</a:t>
            </a:r>
          </a:p>
          <a:p>
            <a:pPr eaLnBrk="1" hangingPunct="1"/>
            <a:r>
              <a:rPr lang="en-GB" dirty="0" smtClean="0"/>
              <a:t>How </a:t>
            </a:r>
            <a:r>
              <a:rPr lang="en-GB" dirty="0" smtClean="0">
                <a:latin typeface="Monotype Corsiva" charset="0"/>
                <a:ea typeface="Monotype Corsiva" charset="0"/>
                <a:cs typeface="Monotype Corsiva" charset="0"/>
              </a:rPr>
              <a:t>PsychoPy </a:t>
            </a:r>
            <a:r>
              <a:rPr lang="en-GB" dirty="0" smtClean="0"/>
              <a:t>works</a:t>
            </a:r>
          </a:p>
          <a:p>
            <a:pPr eaLnBrk="1" hangingPunct="1"/>
            <a:r>
              <a:rPr lang="en-GB" dirty="0" smtClean="0"/>
              <a:t>Demo of the Coder view (</a:t>
            </a:r>
            <a:r>
              <a:rPr lang="en-GB" dirty="0" smtClean="0">
                <a:latin typeface="Monotype Corsiva" charset="0"/>
                <a:ea typeface="Monotype Corsiva" charset="0"/>
                <a:cs typeface="Monotype Corsiva" charset="0"/>
              </a:rPr>
              <a:t>PsychoPy </a:t>
            </a:r>
            <a:r>
              <a:rPr lang="en-GB" dirty="0" smtClean="0">
                <a:latin typeface="Gill Sans" charset="0"/>
                <a:ea typeface="Gill Sans" charset="0"/>
                <a:cs typeface="Gill Sans" charset="0"/>
              </a:rPr>
              <a:t>1.0</a:t>
            </a:r>
            <a:r>
              <a:rPr lang="en-GB" dirty="0" smtClean="0"/>
              <a:t>)</a:t>
            </a:r>
          </a:p>
          <a:p>
            <a:pPr eaLnBrk="1" hangingPunct="1"/>
            <a:r>
              <a:rPr lang="en-GB" dirty="0" smtClean="0"/>
              <a:t>Demo of the Builder view (</a:t>
            </a:r>
            <a:r>
              <a:rPr lang="en-GB" dirty="0" smtClean="0">
                <a:latin typeface="Monotype Corsiva" charset="0"/>
                <a:ea typeface="Monotype Corsiva" charset="0"/>
                <a:cs typeface="Monotype Corsiva" charset="0"/>
              </a:rPr>
              <a:t>PsychoPy </a:t>
            </a:r>
            <a:r>
              <a:rPr lang="en-GB" dirty="0" smtClean="0">
                <a:latin typeface="Gill Sans" charset="0"/>
                <a:ea typeface="Gill Sans" charset="0"/>
                <a:cs typeface="Gill Sans" charset="0"/>
              </a:rPr>
              <a:t>1.5+</a:t>
            </a:r>
            <a:r>
              <a:rPr lang="en-GB" dirty="0" smtClean="0"/>
              <a:t>)</a:t>
            </a:r>
          </a:p>
          <a:p>
            <a:pPr eaLnBrk="1" hangingPunct="1"/>
            <a:r>
              <a:rPr lang="en-GB" dirty="0" smtClean="0"/>
              <a:t>The pros/cons and future plans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Building your own experiment</a:t>
            </a:r>
            <a:r>
              <a:rPr lang="en-US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goal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85800" y="2179638"/>
            <a:ext cx="7772400" cy="3916362"/>
          </a:xfrm>
        </p:spPr>
        <p:txBody>
          <a:bodyPr/>
          <a:lstStyle/>
          <a:p>
            <a:pPr marL="449263" indent="-449263"/>
            <a:r>
              <a:rPr lang="en-US" dirty="0" smtClean="0"/>
              <a:t>To enable scientists to run as wide a range of experiments as possible, as easily as possible, with standard computer hardware</a:t>
            </a:r>
          </a:p>
          <a:p>
            <a:pPr marL="449263" indent="-449263"/>
            <a:r>
              <a:rPr lang="en-US" dirty="0" smtClean="0"/>
              <a:t>A single piece of software; </a:t>
            </a:r>
            <a:br>
              <a:rPr lang="en-US" dirty="0" smtClean="0"/>
            </a:br>
            <a:r>
              <a:rPr lang="en-US" i="1" dirty="0" smtClean="0"/>
              <a:t>precise </a:t>
            </a:r>
            <a:r>
              <a:rPr lang="en-US" dirty="0" smtClean="0"/>
              <a:t>enough for psychophysics</a:t>
            </a:r>
            <a:br>
              <a:rPr lang="en-US" dirty="0" smtClean="0"/>
            </a:br>
            <a:r>
              <a:rPr lang="en-US" i="1" dirty="0" smtClean="0"/>
              <a:t>intuitive </a:t>
            </a:r>
            <a:r>
              <a:rPr lang="en-US" dirty="0" smtClean="0"/>
              <a:t>enough for undergraduate psychology</a:t>
            </a:r>
            <a:br>
              <a:rPr lang="en-US" dirty="0" smtClean="0"/>
            </a:br>
            <a:r>
              <a:rPr lang="en-US" i="1" dirty="0" smtClean="0"/>
              <a:t>flexible </a:t>
            </a:r>
            <a:r>
              <a:rPr lang="en-US" dirty="0" smtClean="0"/>
              <a:t>enough for everything else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9263" indent="-449263">
              <a:defRPr/>
            </a:pPr>
            <a:r>
              <a:rPr lang="en-US" dirty="0" smtClean="0"/>
              <a:t>Why re-invent the wheel?</a:t>
            </a:r>
          </a:p>
          <a:p>
            <a:pPr>
              <a:defRPr/>
            </a:pPr>
            <a:r>
              <a:rPr lang="en-US" dirty="0" smtClean="0"/>
              <a:t>Existing systems were variously;</a:t>
            </a:r>
          </a:p>
          <a:p>
            <a:pPr lvl="1">
              <a:defRPr/>
            </a:pPr>
            <a:r>
              <a:rPr lang="en-US" dirty="0" smtClean="0"/>
              <a:t>expensive</a:t>
            </a:r>
            <a:r>
              <a:rPr lang="en-US" sz="1800" dirty="0" smtClean="0"/>
              <a:t> (</a:t>
            </a:r>
            <a:r>
              <a:rPr lang="en-US" sz="1800" dirty="0" err="1" smtClean="0"/>
              <a:t>matlab</a:t>
            </a:r>
            <a:r>
              <a:rPr lang="en-US" sz="1800" dirty="0" smtClean="0"/>
              <a:t>, up to £1000; </a:t>
            </a:r>
            <a:r>
              <a:rPr lang="en-US" sz="1800" dirty="0" err="1" smtClean="0"/>
              <a:t>e</a:t>
            </a:r>
            <a:r>
              <a:rPr lang="en-US" sz="1800" dirty="0" smtClean="0"/>
              <a:t>-Prime £300; Presentation, £300)</a:t>
            </a:r>
          </a:p>
          <a:p>
            <a:pPr lvl="1">
              <a:defRPr/>
            </a:pPr>
            <a:r>
              <a:rPr lang="en-US" dirty="0" smtClean="0"/>
              <a:t>platform-specific</a:t>
            </a:r>
            <a:endParaRPr lang="en-US" sz="1800" dirty="0" smtClean="0"/>
          </a:p>
          <a:p>
            <a:pPr lvl="1">
              <a:defRPr/>
            </a:pPr>
            <a:r>
              <a:rPr lang="en-US" dirty="0" smtClean="0"/>
              <a:t>not very flexible</a:t>
            </a:r>
            <a:r>
              <a:rPr lang="en-US" sz="1800" dirty="0" smtClean="0"/>
              <a:t> (limited in the stimuli they can produce)</a:t>
            </a:r>
          </a:p>
          <a:p>
            <a:pPr lvl="1">
              <a:defRPr/>
            </a:pPr>
            <a:r>
              <a:rPr lang="en-US" dirty="0" smtClean="0"/>
              <a:t>unintuitive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Initial work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Began in 2002/2003</a:t>
            </a:r>
          </a:p>
          <a:p>
            <a:r>
              <a:rPr lang="en-US" dirty="0" smtClean="0"/>
              <a:t>Initial aim to provide an alternative to Psychophysics Toolbox (a </a:t>
            </a:r>
            <a:r>
              <a:rPr lang="en-US" dirty="0" err="1" smtClean="0"/>
              <a:t>Matlab</a:t>
            </a:r>
            <a:r>
              <a:rPr lang="en-US" dirty="0" smtClean="0"/>
              <a:t> toolbox)</a:t>
            </a:r>
          </a:p>
          <a:p>
            <a:r>
              <a:rPr lang="en-US" dirty="0" smtClean="0"/>
              <a:t>Built using Python programming language and various underlying libraries (OpenGL, </a:t>
            </a:r>
            <a:r>
              <a:rPr lang="en-US" dirty="0" err="1" smtClean="0"/>
              <a:t>wx</a:t>
            </a:r>
            <a:r>
              <a:rPr lang="en-US" dirty="0" smtClean="0"/>
              <a:t>, …)</a:t>
            </a:r>
          </a:p>
          <a:p>
            <a:r>
              <a:rPr lang="en-US" dirty="0" smtClean="0"/>
              <a:t>Used for all my experiments since 2004, and gradually other users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Existing (stable) features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version 1.0 (released Feb 2009)</a:t>
            </a:r>
          </a:p>
          <a:p>
            <a:pPr lvl="1"/>
            <a:r>
              <a:rPr lang="en-US" dirty="0" smtClean="0"/>
              <a:t>very wide range of stimuli available</a:t>
            </a:r>
            <a:r>
              <a:rPr lang="en-US" sz="1800" dirty="0" smtClean="0"/>
              <a:t> (photos, movies, text, sounds, geometric shapes and mathematical textures like sinusoids)</a:t>
            </a:r>
          </a:p>
          <a:p>
            <a:pPr lvl="1"/>
            <a:r>
              <a:rPr lang="en-US" dirty="0" smtClean="0"/>
              <a:t>calibration tools</a:t>
            </a:r>
          </a:p>
          <a:p>
            <a:pPr lvl="1"/>
            <a:r>
              <a:rPr lang="en-US" dirty="0" smtClean="0"/>
              <a:t>wide range of units </a:t>
            </a:r>
          </a:p>
          <a:p>
            <a:pPr lvl="1"/>
            <a:r>
              <a:rPr lang="en-US" dirty="0" smtClean="0"/>
              <a:t>dynamic stimuli</a:t>
            </a:r>
          </a:p>
          <a:p>
            <a:pPr lvl="1"/>
            <a:r>
              <a:rPr lang="en-US" dirty="0" smtClean="0"/>
              <a:t>good temporal precision</a:t>
            </a:r>
          </a:p>
          <a:p>
            <a:pPr lvl="1"/>
            <a:r>
              <a:rPr lang="en-US" dirty="0" smtClean="0"/>
              <a:t>(usually) easy install, including demos</a:t>
            </a:r>
          </a:p>
          <a:p>
            <a:pPr lvl="1"/>
            <a:r>
              <a:rPr lang="en-US" dirty="0" smtClean="0"/>
              <a:t>website, including user group</a:t>
            </a:r>
          </a:p>
          <a:p>
            <a:pPr lvl="1"/>
            <a:r>
              <a:rPr lang="en-US" dirty="0" smtClean="0"/>
              <a:t>fully functional on Windows, Linux and OS 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Architecture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622300" y="4667250"/>
            <a:ext cx="5918200" cy="8588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  <a:latin typeface="Arial" pitchFamily="-108" charset="0"/>
              </a:rPr>
              <a:t>Python</a:t>
            </a:r>
            <a:r>
              <a:rPr lang="en-US" sz="1800">
                <a:solidFill>
                  <a:schemeClr val="tx1"/>
                </a:solidFill>
                <a:latin typeface="Arial" pitchFamily="-108" charset="0"/>
              </a:rPr>
              <a:t> (language)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14488" y="5816600"/>
            <a:ext cx="3933825" cy="622300"/>
            <a:chOff x="1337807" y="1298562"/>
            <a:chExt cx="3932241" cy="621828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1337807" y="1298562"/>
              <a:ext cx="1185384" cy="6218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  <a:latin typeface="Arial" pitchFamily="-108" charset="0"/>
                </a:rPr>
                <a:t>OpenGL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2712028" y="1298562"/>
              <a:ext cx="1183798" cy="6218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  <a:latin typeface="Arial" pitchFamily="-108" charset="0"/>
                </a:rPr>
                <a:t>maths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4084663" y="1298562"/>
              <a:ext cx="1185385" cy="6218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  <a:latin typeface="Arial" pitchFamily="-108" charset="0"/>
                </a:rPr>
                <a:t>user interface</a:t>
              </a:r>
            </a:p>
          </p:txBody>
        </p:sp>
      </p:grpSp>
      <p:sp>
        <p:nvSpPr>
          <p:cNvPr id="23557" name="TextBox 16"/>
          <p:cNvSpPr txBox="1">
            <a:spLocks noChangeArrowheads="1"/>
          </p:cNvSpPr>
          <p:nvPr/>
        </p:nvSpPr>
        <p:spPr bwMode="auto">
          <a:xfrm>
            <a:off x="6718300" y="4927600"/>
            <a:ext cx="2425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Programming interface</a:t>
            </a:r>
          </a:p>
        </p:txBody>
      </p:sp>
      <p:sp>
        <p:nvSpPr>
          <p:cNvPr id="23558" name="TextBox 17"/>
          <p:cNvSpPr txBox="1">
            <a:spLocks noChangeArrowheads="1"/>
          </p:cNvSpPr>
          <p:nvPr/>
        </p:nvSpPr>
        <p:spPr bwMode="auto">
          <a:xfrm>
            <a:off x="6718300" y="5897563"/>
            <a:ext cx="2197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Low-level libraries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395413" y="1774825"/>
            <a:ext cx="7519987" cy="825500"/>
            <a:chOff x="1395413" y="1774825"/>
            <a:chExt cx="7519987" cy="825500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395413" y="1774825"/>
              <a:ext cx="4371975" cy="8255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Monotype Corsiva"/>
                  <a:cs typeface="Monotype Corsiva"/>
                </a:rPr>
                <a:t>PsychoPy </a:t>
              </a:r>
              <a:r>
                <a:rPr lang="en-US" dirty="0">
                  <a:solidFill>
                    <a:schemeClr val="tx1"/>
                  </a:solidFill>
                  <a:latin typeface="Arial" charset="0"/>
                </a:rPr>
                <a:t>Coder</a:t>
              </a:r>
            </a:p>
          </p:txBody>
        </p:sp>
        <p:sp>
          <p:nvSpPr>
            <p:cNvPr id="23569" name="TextBox 18"/>
            <p:cNvSpPr txBox="1">
              <a:spLocks noChangeArrowheads="1"/>
            </p:cNvSpPr>
            <p:nvPr/>
          </p:nvSpPr>
          <p:spPr bwMode="auto">
            <a:xfrm>
              <a:off x="6718300" y="1895475"/>
              <a:ext cx="21971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/>
                <a:t>To make it feel more like an application</a:t>
              </a:r>
            </a:p>
          </p:txBody>
        </p:sp>
      </p:grp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1395413" y="2892425"/>
            <a:ext cx="7519987" cy="1482725"/>
            <a:chOff x="1395413" y="2892425"/>
            <a:chExt cx="7519987" cy="1482725"/>
          </a:xfrm>
        </p:grpSpPr>
        <p:grpSp>
          <p:nvGrpSpPr>
            <p:cNvPr id="14" name="Group 15"/>
            <p:cNvGrpSpPr>
              <a:grpSpLocks/>
            </p:cNvGrpSpPr>
            <p:nvPr/>
          </p:nvGrpSpPr>
          <p:grpSpPr bwMode="auto">
            <a:xfrm>
              <a:off x="1395413" y="2892425"/>
              <a:ext cx="4371975" cy="1482725"/>
              <a:chOff x="1395098" y="3228435"/>
              <a:chExt cx="4372603" cy="1483613"/>
            </a:xfrm>
          </p:grpSpPr>
          <p:sp>
            <p:nvSpPr>
              <p:cNvPr id="5" name="Rounded Rectangle 4"/>
              <p:cNvSpPr/>
              <p:nvPr/>
            </p:nvSpPr>
            <p:spPr bwMode="auto">
              <a:xfrm>
                <a:off x="1395098" y="3228435"/>
                <a:ext cx="4372603" cy="148361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  <a:latin typeface="Monotype Corsiva"/>
                    <a:cs typeface="Monotype Corsiva"/>
                  </a:rPr>
                  <a:t>PsychoPy </a:t>
                </a:r>
                <a:r>
                  <a:rPr lang="en-US" dirty="0">
                    <a:solidFill>
                      <a:schemeClr val="tx1"/>
                    </a:solidFill>
                    <a:latin typeface="Arial" charset="0"/>
                  </a:rPr>
                  <a:t>Library</a:t>
                </a:r>
              </a:p>
            </p:txBody>
          </p:sp>
          <p:grpSp>
            <p:nvGrpSpPr>
              <p:cNvPr id="15" name="Group 13"/>
              <p:cNvGrpSpPr>
                <a:grpSpLocks/>
              </p:cNvGrpSpPr>
              <p:nvPr/>
            </p:nvGrpSpPr>
            <p:grpSpPr bwMode="auto">
              <a:xfrm>
                <a:off x="1615279" y="3907085"/>
                <a:ext cx="3932241" cy="621828"/>
                <a:chOff x="1337807" y="4090220"/>
                <a:chExt cx="3932241" cy="621828"/>
              </a:xfrm>
            </p:grpSpPr>
            <p:sp>
              <p:nvSpPr>
                <p:cNvPr id="6" name="Rounded Rectangle 5"/>
                <p:cNvSpPr/>
                <p:nvPr/>
              </p:nvSpPr>
              <p:spPr bwMode="auto">
                <a:xfrm>
                  <a:off x="1338320" y="4089839"/>
                  <a:ext cx="1184445" cy="622673"/>
                </a:xfrm>
                <a:prstGeom prst="round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>
                      <a:solidFill>
                        <a:schemeClr val="tx1"/>
                      </a:solidFill>
                      <a:latin typeface="Arial" pitchFamily="-108" charset="0"/>
                    </a:rPr>
                    <a:t>stimuli</a:t>
                  </a:r>
                </a:p>
              </p:txBody>
            </p:sp>
            <p:sp>
              <p:nvSpPr>
                <p:cNvPr id="7" name="Rounded Rectangle 6"/>
                <p:cNvSpPr/>
                <p:nvPr/>
              </p:nvSpPr>
              <p:spPr bwMode="auto">
                <a:xfrm>
                  <a:off x="2711705" y="4089839"/>
                  <a:ext cx="1184445" cy="622673"/>
                </a:xfrm>
                <a:prstGeom prst="round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dirty="0">
                      <a:solidFill>
                        <a:schemeClr val="tx1"/>
                      </a:solidFill>
                      <a:latin typeface="Arial" pitchFamily="-108" charset="0"/>
                    </a:rPr>
                    <a:t>timing</a:t>
                  </a:r>
                </a:p>
              </p:txBody>
            </p:sp>
            <p:sp>
              <p:nvSpPr>
                <p:cNvPr id="8" name="Rounded Rectangle 7"/>
                <p:cNvSpPr/>
                <p:nvPr/>
              </p:nvSpPr>
              <p:spPr bwMode="auto">
                <a:xfrm>
                  <a:off x="4085090" y="4089839"/>
                  <a:ext cx="1184445" cy="622673"/>
                </a:xfrm>
                <a:prstGeom prst="round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r>
                    <a:rPr lang="en-US" sz="1800" dirty="0">
                      <a:solidFill>
                        <a:schemeClr val="tx1"/>
                      </a:solidFill>
                      <a:latin typeface="Arial" pitchFamily="-108" charset="0"/>
                    </a:rPr>
                    <a:t>trial controls</a:t>
                  </a:r>
                </a:p>
              </p:txBody>
            </p:sp>
          </p:grpSp>
        </p:grpSp>
        <p:sp>
          <p:nvSpPr>
            <p:cNvPr id="23562" name="TextBox 19"/>
            <p:cNvSpPr txBox="1">
              <a:spLocks noChangeArrowheads="1"/>
            </p:cNvSpPr>
            <p:nvPr/>
          </p:nvSpPr>
          <p:spPr bwMode="auto">
            <a:xfrm>
              <a:off x="6718300" y="3400425"/>
              <a:ext cx="2197100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/>
                <a:t>Like a Matlab ‘toolbox’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 1</a:t>
            </a:r>
            <a:endParaRPr lang="en-GB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latin typeface="Monotype Corsiva" charset="0"/>
                <a:ea typeface="Monotype Corsiva" charset="0"/>
                <a:cs typeface="Monotype Corsiva" charset="0"/>
              </a:rPr>
              <a:t>PsychoPy </a:t>
            </a:r>
            <a:r>
              <a:rPr lang="en-US" dirty="0" smtClean="0"/>
              <a:t>Coder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Architecture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622300" y="4667250"/>
            <a:ext cx="5918200" cy="8588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  <a:latin typeface="Arial" pitchFamily="-108" charset="0"/>
              </a:rPr>
              <a:t>Python</a:t>
            </a:r>
            <a:r>
              <a:rPr lang="en-US" sz="1800">
                <a:solidFill>
                  <a:schemeClr val="tx1"/>
                </a:solidFill>
                <a:latin typeface="Arial" pitchFamily="-108" charset="0"/>
              </a:rPr>
              <a:t> (language)</a:t>
            </a:r>
          </a:p>
        </p:txBody>
      </p:sp>
      <p:grpSp>
        <p:nvGrpSpPr>
          <p:cNvPr id="25604" name="Group 15"/>
          <p:cNvGrpSpPr>
            <a:grpSpLocks/>
          </p:cNvGrpSpPr>
          <p:nvPr/>
        </p:nvGrpSpPr>
        <p:grpSpPr bwMode="auto">
          <a:xfrm>
            <a:off x="1395413" y="2892425"/>
            <a:ext cx="4371975" cy="1482725"/>
            <a:chOff x="1395098" y="3228435"/>
            <a:chExt cx="4372603" cy="1483613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395098" y="3228435"/>
              <a:ext cx="4372603" cy="148361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Monotype Corsiva"/>
                  <a:cs typeface="Monotype Corsiva"/>
                </a:rPr>
                <a:t>PsychoPy </a:t>
              </a:r>
              <a:r>
                <a:rPr lang="en-US" dirty="0">
                  <a:solidFill>
                    <a:schemeClr val="tx1"/>
                  </a:solidFill>
                  <a:latin typeface="Arial" charset="0"/>
                </a:rPr>
                <a:t>Library</a:t>
              </a:r>
            </a:p>
          </p:txBody>
        </p:sp>
        <p:grpSp>
          <p:nvGrpSpPr>
            <p:cNvPr id="25617" name="Group 13"/>
            <p:cNvGrpSpPr>
              <a:grpSpLocks/>
            </p:cNvGrpSpPr>
            <p:nvPr/>
          </p:nvGrpSpPr>
          <p:grpSpPr bwMode="auto">
            <a:xfrm>
              <a:off x="1615279" y="3907085"/>
              <a:ext cx="3932241" cy="621828"/>
              <a:chOff x="1337807" y="4090220"/>
              <a:chExt cx="3932241" cy="621828"/>
            </a:xfrm>
          </p:grpSpPr>
          <p:sp>
            <p:nvSpPr>
              <p:cNvPr id="6" name="Rounded Rectangle 5"/>
              <p:cNvSpPr/>
              <p:nvPr/>
            </p:nvSpPr>
            <p:spPr bwMode="auto">
              <a:xfrm>
                <a:off x="1338320" y="4089839"/>
                <a:ext cx="1184445" cy="62267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latin typeface="Arial" pitchFamily="-108" charset="0"/>
                  </a:rPr>
                  <a:t>stimuli</a:t>
                </a:r>
              </a:p>
            </p:txBody>
          </p:sp>
          <p:sp>
            <p:nvSpPr>
              <p:cNvPr id="7" name="Rounded Rectangle 6"/>
              <p:cNvSpPr/>
              <p:nvPr/>
            </p:nvSpPr>
            <p:spPr bwMode="auto">
              <a:xfrm>
                <a:off x="2711705" y="4089839"/>
                <a:ext cx="1184445" cy="62267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latin typeface="Arial" pitchFamily="-108" charset="0"/>
                  </a:rPr>
                  <a:t>timing</a:t>
                </a:r>
              </a:p>
            </p:txBody>
          </p:sp>
          <p:sp>
            <p:nvSpPr>
              <p:cNvPr id="8" name="Rounded Rectangle 7"/>
              <p:cNvSpPr/>
              <p:nvPr/>
            </p:nvSpPr>
            <p:spPr bwMode="auto">
              <a:xfrm>
                <a:off x="4085090" y="4089839"/>
                <a:ext cx="1184445" cy="62267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latin typeface="Arial" pitchFamily="-108" charset="0"/>
                  </a:rPr>
                  <a:t>trial controls</a:t>
                </a:r>
              </a:p>
            </p:txBody>
          </p:sp>
        </p:grpSp>
      </p:grpSp>
      <p:grpSp>
        <p:nvGrpSpPr>
          <p:cNvPr id="25605" name="Group 14"/>
          <p:cNvGrpSpPr>
            <a:grpSpLocks/>
          </p:cNvGrpSpPr>
          <p:nvPr/>
        </p:nvGrpSpPr>
        <p:grpSpPr bwMode="auto">
          <a:xfrm>
            <a:off x="1614488" y="5816600"/>
            <a:ext cx="3933825" cy="622300"/>
            <a:chOff x="1337807" y="1298562"/>
            <a:chExt cx="3932241" cy="621828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1337807" y="1298562"/>
              <a:ext cx="1185384" cy="6218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  <a:latin typeface="Arial" pitchFamily="-108" charset="0"/>
                </a:rPr>
                <a:t>OpenGL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2712028" y="1298562"/>
              <a:ext cx="1183798" cy="6218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  <a:latin typeface="Arial" pitchFamily="-108" charset="0"/>
                </a:rPr>
                <a:t>maths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4084663" y="1298562"/>
              <a:ext cx="1185385" cy="6218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  <a:latin typeface="Arial" pitchFamily="-108" charset="0"/>
                </a:rPr>
                <a:t>user interface</a:t>
              </a:r>
            </a:p>
          </p:txBody>
        </p:sp>
      </p:grpSp>
      <p:sp>
        <p:nvSpPr>
          <p:cNvPr id="12" name="Rounded Rectangle 11"/>
          <p:cNvSpPr/>
          <p:nvPr/>
        </p:nvSpPr>
        <p:spPr bwMode="auto">
          <a:xfrm>
            <a:off x="1395413" y="1774825"/>
            <a:ext cx="4371975" cy="8255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Monotype Corsiva"/>
                <a:cs typeface="Monotype Corsiva"/>
              </a:rPr>
              <a:t>PsychoPy 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Coder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1763713" y="1095375"/>
            <a:ext cx="4371975" cy="8255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Monotype Corsiva"/>
                <a:cs typeface="Monotype Corsiva"/>
              </a:rPr>
              <a:t>PsychoPy 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Builder</a:t>
            </a:r>
          </a:p>
        </p:txBody>
      </p:sp>
      <p:sp>
        <p:nvSpPr>
          <p:cNvPr id="25608" name="TextBox 16"/>
          <p:cNvSpPr txBox="1">
            <a:spLocks noChangeArrowheads="1"/>
          </p:cNvSpPr>
          <p:nvPr/>
        </p:nvSpPr>
        <p:spPr bwMode="auto">
          <a:xfrm>
            <a:off x="6718300" y="4927600"/>
            <a:ext cx="2425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Programming interface</a:t>
            </a:r>
          </a:p>
        </p:txBody>
      </p:sp>
      <p:sp>
        <p:nvSpPr>
          <p:cNvPr id="25609" name="TextBox 17"/>
          <p:cNvSpPr txBox="1">
            <a:spLocks noChangeArrowheads="1"/>
          </p:cNvSpPr>
          <p:nvPr/>
        </p:nvSpPr>
        <p:spPr bwMode="auto">
          <a:xfrm>
            <a:off x="6718300" y="5897563"/>
            <a:ext cx="2197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Low-level libraries</a:t>
            </a:r>
          </a:p>
        </p:txBody>
      </p:sp>
      <p:sp>
        <p:nvSpPr>
          <p:cNvPr id="25610" name="TextBox 18"/>
          <p:cNvSpPr txBox="1">
            <a:spLocks noChangeArrowheads="1"/>
          </p:cNvSpPr>
          <p:nvPr/>
        </p:nvSpPr>
        <p:spPr bwMode="auto">
          <a:xfrm>
            <a:off x="6718300" y="1895475"/>
            <a:ext cx="2197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To make it feel more like an application</a:t>
            </a:r>
          </a:p>
        </p:txBody>
      </p:sp>
      <p:sp>
        <p:nvSpPr>
          <p:cNvPr id="25611" name="TextBox 19"/>
          <p:cNvSpPr txBox="1">
            <a:spLocks noChangeArrowheads="1"/>
          </p:cNvSpPr>
          <p:nvPr/>
        </p:nvSpPr>
        <p:spPr bwMode="auto">
          <a:xfrm>
            <a:off x="6718300" y="3400425"/>
            <a:ext cx="2197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Like a Matlab ‘toolbox’</a:t>
            </a:r>
          </a:p>
        </p:txBody>
      </p:sp>
      <p:sp>
        <p:nvSpPr>
          <p:cNvPr id="25612" name="TextBox 20"/>
          <p:cNvSpPr txBox="1">
            <a:spLocks noChangeArrowheads="1"/>
          </p:cNvSpPr>
          <p:nvPr/>
        </p:nvSpPr>
        <p:spPr bwMode="auto">
          <a:xfrm>
            <a:off x="6718300" y="1214438"/>
            <a:ext cx="21971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To enable use by non-programmers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5612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Gill Sans MT"/>
        <a:ea typeface="ＭＳ Ｐゴシック"/>
        <a:cs typeface="ＭＳ Ｐゴシック"/>
      </a:majorFont>
      <a:minorFont>
        <a:latin typeface="Gill Sans MT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4048</TotalTime>
  <Words>1043</Words>
  <Application>Microsoft Macintosh PowerPoint</Application>
  <PresentationFormat>On-screen Show (4:3)</PresentationFormat>
  <Paragraphs>153</Paragraphs>
  <Slides>19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Blank Presentation</vt:lpstr>
      <vt:lpstr>Dr. Jonathan Peirce</vt:lpstr>
      <vt:lpstr>Overview</vt:lpstr>
      <vt:lpstr>The goal </vt:lpstr>
      <vt:lpstr>History</vt:lpstr>
      <vt:lpstr>Initial work</vt:lpstr>
      <vt:lpstr>Existing (stable) features</vt:lpstr>
      <vt:lpstr>Architecture</vt:lpstr>
      <vt:lpstr>demo 1</vt:lpstr>
      <vt:lpstr>Architecture</vt:lpstr>
      <vt:lpstr>demo 2</vt:lpstr>
      <vt:lpstr>Strengths</vt:lpstr>
      <vt:lpstr>What’s needed now</vt:lpstr>
      <vt:lpstr>Potential weaknesses</vt:lpstr>
      <vt:lpstr>Acknowledgements</vt:lpstr>
      <vt:lpstr>Build your own experiment</vt:lpstr>
      <vt:lpstr>Common problems</vt:lpstr>
      <vt:lpstr>Slide 17</vt:lpstr>
      <vt:lpstr>Data outputs</vt:lpstr>
      <vt:lpstr>Web page and user mailing list</vt:lpstr>
    </vt:vector>
  </TitlesOfParts>
  <Company>School of Psychology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Jonathan Peirce</dc:title>
  <dc:creator>Jon Peirce</dc:creator>
  <cp:lastModifiedBy>Jon Peirce</cp:lastModifiedBy>
  <cp:revision>132</cp:revision>
  <dcterms:created xsi:type="dcterms:W3CDTF">2011-01-19T11:57:56Z</dcterms:created>
  <dcterms:modified xsi:type="dcterms:W3CDTF">2011-01-19T12:02:56Z</dcterms:modified>
</cp:coreProperties>
</file>